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handoutMasterIdLst>
    <p:handoutMasterId r:id="rId10"/>
  </p:handoutMasterIdLst>
  <p:sldIdLst>
    <p:sldId id="504" r:id="rId5"/>
    <p:sldId id="505" r:id="rId6"/>
    <p:sldId id="506" r:id="rId7"/>
    <p:sldId id="507" r:id="rId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433CA75-E056-426E-8CF6-0982AEB85F20}">
          <p14:sldIdLst>
            <p14:sldId id="504"/>
            <p14:sldId id="505"/>
            <p14:sldId id="506"/>
            <p14:sldId id="5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 van Kalmthout" initials="KvK" lastIdx="6" clrIdx="0">
    <p:extLst>
      <p:ext uri="{19B8F6BF-5375-455C-9EA6-DF929625EA0E}">
        <p15:presenceInfo xmlns:p15="http://schemas.microsoft.com/office/powerpoint/2012/main" userId="S::kristian.vankalmthout@kncvtbc.org::8ca7716d-a59d-4bf8-a191-fa1da954dc0e" providerId="AD"/>
      </p:ext>
    </p:extLst>
  </p:cmAuthor>
  <p:cmAuthor id="2" name="Rachel Powers" initials="RP" lastIdx="7" clrIdx="1">
    <p:extLst>
      <p:ext uri="{19B8F6BF-5375-455C-9EA6-DF929625EA0E}">
        <p15:presenceInfo xmlns:p15="http://schemas.microsoft.com/office/powerpoint/2012/main" userId="S::rachel.powers@kncvtbc.org::fd6dab3e-2192-4f52-9808-8b717143d2ac" providerId="AD"/>
      </p:ext>
    </p:extLst>
  </p:cmAuthor>
  <p:cmAuthor id="3" name="Egwuma Efo" initials="EE" lastIdx="14" clrIdx="2">
    <p:extLst>
      <p:ext uri="{19B8F6BF-5375-455C-9EA6-DF929625EA0E}">
        <p15:presenceInfo xmlns:p15="http://schemas.microsoft.com/office/powerpoint/2012/main" userId="Egwuma Efo" providerId="None"/>
      </p:ext>
    </p:extLst>
  </p:cmAuthor>
  <p:cmAuthor id="4" name="Eunice Moturi" initials="EM" lastIdx="21" clrIdx="3">
    <p:extLst>
      <p:ext uri="{19B8F6BF-5375-455C-9EA6-DF929625EA0E}">
        <p15:presenceInfo xmlns:p15="http://schemas.microsoft.com/office/powerpoint/2012/main" userId="S::eunice.moturi@kncvtbc.org::eab08a3d-a8ef-4722-aade-8ab26d2da052" providerId="AD"/>
      </p:ext>
    </p:extLst>
  </p:cmAuthor>
  <p:cmAuthor id="5" name="Abbakar Msafiri" initials="AM" lastIdx="3" clrIdx="4">
    <p:extLst>
      <p:ext uri="{19B8F6BF-5375-455C-9EA6-DF929625EA0E}">
        <p15:presenceInfo xmlns:p15="http://schemas.microsoft.com/office/powerpoint/2012/main" userId="S::abbakar.msafiri@kncvtbc.org::577d4338-2226-4405-878f-7c8354600fd7" providerId="AD"/>
      </p:ext>
    </p:extLst>
  </p:cmAuthor>
  <p:cmAuthor id="6" name="Andrew Mganga" initials="AM" lastIdx="3" clrIdx="5">
    <p:extLst>
      <p:ext uri="{19B8F6BF-5375-455C-9EA6-DF929625EA0E}">
        <p15:presenceInfo xmlns:p15="http://schemas.microsoft.com/office/powerpoint/2012/main" userId="S::andrew.mganga@kncvtbc.org::c8e59dba-e419-4739-9f55-8f9e80b08b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820C"/>
    <a:srgbClr val="135848"/>
    <a:srgbClr val="60BEED"/>
    <a:srgbClr val="FC1601"/>
    <a:srgbClr val="ECEC4D"/>
    <a:srgbClr val="4DC04D"/>
    <a:srgbClr val="E9E748"/>
    <a:srgbClr val="20B020"/>
    <a:srgbClr val="B63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B2CCB-E9AD-4F09-BDCE-EA1DB1AC5D63}" v="19" dt="2022-01-13T10:17:05.228"/>
    <p1510:client id="{AF4B2808-233A-4C7A-9B8F-204917BBEFE5}" v="1" dt="2022-01-13T10:20:53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8408" autoAdjust="0"/>
  </p:normalViewPr>
  <p:slideViewPr>
    <p:cSldViewPr snapToGrid="0">
      <p:cViewPr varScale="1">
        <p:scale>
          <a:sx n="52" d="100"/>
          <a:sy n="52" d="100"/>
        </p:scale>
        <p:origin x="120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1856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ez de Kruijf - Carter" userId="41bea759-b4ec-4396-94ea-51870c656b03" providerId="ADAL" clId="{AF4B2808-233A-4C7A-9B8F-204917BBEFE5}"/>
    <pc:docChg chg="addSld modSld modSection">
      <pc:chgData name="Inez de Kruijf - Carter" userId="41bea759-b4ec-4396-94ea-51870c656b03" providerId="ADAL" clId="{AF4B2808-233A-4C7A-9B8F-204917BBEFE5}" dt="2022-01-13T10:20:53.225" v="1"/>
      <pc:docMkLst>
        <pc:docMk/>
      </pc:docMkLst>
      <pc:sldChg chg="addSp modSp new">
        <pc:chgData name="Inez de Kruijf - Carter" userId="41bea759-b4ec-4396-94ea-51870c656b03" providerId="ADAL" clId="{AF4B2808-233A-4C7A-9B8F-204917BBEFE5}" dt="2022-01-13T10:20:53.225" v="1"/>
        <pc:sldMkLst>
          <pc:docMk/>
          <pc:sldMk cId="279281552" sldId="507"/>
        </pc:sldMkLst>
        <pc:picChg chg="add mod">
          <ac:chgData name="Inez de Kruijf - Carter" userId="41bea759-b4ec-4396-94ea-51870c656b03" providerId="ADAL" clId="{AF4B2808-233A-4C7A-9B8F-204917BBEFE5}" dt="2022-01-13T10:20:53.225" v="1"/>
          <ac:picMkLst>
            <pc:docMk/>
            <pc:sldMk cId="279281552" sldId="507"/>
            <ac:picMk id="2" creationId="{DA8F6553-A383-4B9E-BAD0-BD73A3F4F923}"/>
          </ac:picMkLst>
        </pc:picChg>
        <pc:picChg chg="add mod">
          <ac:chgData name="Inez de Kruijf - Carter" userId="41bea759-b4ec-4396-94ea-51870c656b03" providerId="ADAL" clId="{AF4B2808-233A-4C7A-9B8F-204917BBEFE5}" dt="2022-01-13T10:20:53.225" v="1"/>
          <ac:picMkLst>
            <pc:docMk/>
            <pc:sldMk cId="279281552" sldId="507"/>
            <ac:picMk id="3" creationId="{03B7F7CC-B8BF-41FE-A190-2839DA7179C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ACD85D-41A5-40F4-AE01-44334926C7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7ACDA-5B7B-4712-AF07-5DFC5A25CA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1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AA314A-64BA-4713-9EA4-31D90AB54F8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E0A18-DA7F-4EE7-8BAA-581D94708E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658666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7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38C4F9-D1A3-4FCE-85BC-B16FF9F882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6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6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6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876AC3-BAD8-4346-81E9-F277E2AA5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l dats_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Rechthoek 22">
            <a:extLst>
              <a:ext uri="{FF2B5EF4-FFF2-40B4-BE49-F238E27FC236}">
                <a16:creationId xmlns:a16="http://schemas.microsoft.com/office/drawing/2014/main" id="{AEFA265B-5370-4646-99AF-A33C081438D2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2F76B-06E9-4E5E-8A12-6E7D80BF7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  <p:pic>
        <p:nvPicPr>
          <p:cNvPr id="13" name="Picture 12" descr="A picture containing text, screenshot, monitor, indoor&#10;&#10;Description automatically generated">
            <a:extLst>
              <a:ext uri="{FF2B5EF4-FFF2-40B4-BE49-F238E27FC236}">
                <a16:creationId xmlns:a16="http://schemas.microsoft.com/office/drawing/2014/main" id="{867AFB51-7FD5-4FB5-BD22-6ECD54186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423719"/>
            <a:ext cx="1978026" cy="1189666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E2EF9533-FDB0-48C9-ABC0-565DBB694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13385"/>
            <a:ext cx="1981200" cy="1924050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A36453CF-9AD1-4BDC-92A7-49EA8E6C8D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5" y="3537435"/>
            <a:ext cx="1978025" cy="1483519"/>
          </a:xfrm>
          <a:prstGeom prst="rect">
            <a:avLst/>
          </a:prstGeom>
        </p:spPr>
      </p:pic>
      <p:pic>
        <p:nvPicPr>
          <p:cNvPr id="22" name="Picture 21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44ED35AB-DFB6-48DB-A8CE-47F42EC0F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5"/>
          <a:stretch/>
        </p:blipFill>
        <p:spPr>
          <a:xfrm>
            <a:off x="1219201" y="5020954"/>
            <a:ext cx="1978025" cy="18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2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herence platform_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C0CB9DC-0AF3-447A-B40E-855D70BED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Rechthoek 22">
            <a:extLst>
              <a:ext uri="{FF2B5EF4-FFF2-40B4-BE49-F238E27FC236}">
                <a16:creationId xmlns:a16="http://schemas.microsoft.com/office/drawing/2014/main" id="{6EDBFA4E-CCA0-4190-8F8D-DC1F4BA10E8D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2803B-177F-4E92-890F-70E3A6D64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7940" y="380612"/>
            <a:ext cx="2465081" cy="1919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746E9-0160-47C3-B487-53DC78646A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r="12079"/>
          <a:stretch/>
        </p:blipFill>
        <p:spPr>
          <a:xfrm>
            <a:off x="0" y="268941"/>
            <a:ext cx="2851265" cy="2031590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29710F5-521B-411A-839C-5C2A87B5C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1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DOTS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70EE070-8FF1-4631-8D33-DF66E2F34E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D59DD8-39A2-4BAA-BA0E-E6519790B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hthoek 22">
            <a:extLst>
              <a:ext uri="{FF2B5EF4-FFF2-40B4-BE49-F238E27FC236}">
                <a16:creationId xmlns:a16="http://schemas.microsoft.com/office/drawing/2014/main" id="{51195FA2-AC9B-4D06-902B-15B66567125C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45C798-A364-4948-983A-B187C0B7D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7" t="3994" r="-7907" b="3994"/>
          <a:stretch/>
        </p:blipFill>
        <p:spPr>
          <a:xfrm>
            <a:off x="-518042" y="268941"/>
            <a:ext cx="6989340" cy="5048119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6D71E86-4209-44E2-9FB9-F68425BC4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327458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DOTS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8CBAED-1712-4DAC-9051-70F1C8CB2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20EA8568-DE56-4AA2-9099-E8C7A7FC91ED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22D7C7-DA1D-41FD-BAC6-BEAD28B7C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554" y="263423"/>
            <a:ext cx="2628444" cy="1971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C8083-7D4A-41C0-AD17-5012D3272A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14735"/>
          <a:stretch/>
        </p:blipFill>
        <p:spPr>
          <a:xfrm>
            <a:off x="0" y="268941"/>
            <a:ext cx="2851265" cy="203159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743E266-81D6-417A-9FB3-2190526CD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6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T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918CF3-BDE8-4B82-BACF-821ED3A7FA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F4241C9-CBCC-47DB-BA30-AEFE8148B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hthoek 22">
            <a:extLst>
              <a:ext uri="{FF2B5EF4-FFF2-40B4-BE49-F238E27FC236}">
                <a16:creationId xmlns:a16="http://schemas.microsoft.com/office/drawing/2014/main" id="{02499BAE-4F9B-4B57-8C36-8D6F062497F6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671DC-67D0-4781-BB7D-5352DEABD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r="11209"/>
          <a:stretch/>
        </p:blipFill>
        <p:spPr>
          <a:xfrm>
            <a:off x="0" y="268942"/>
            <a:ext cx="6327109" cy="4569816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DF4DA8C-EE0F-4C58-8A6B-4C3AFE154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154342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T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0744E9-C7CA-44C5-8C30-30F15E0EC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66930434-047D-4916-8E80-3E49F5585649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E61CB-C320-4C85-B946-B659DF96A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6881" y="268941"/>
            <a:ext cx="991839" cy="1919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BEAF4-DFCB-4D95-A911-E48AEA5606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r="10679"/>
          <a:stretch/>
        </p:blipFill>
        <p:spPr>
          <a:xfrm>
            <a:off x="0" y="268941"/>
            <a:ext cx="2851265" cy="203159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097528F-661E-4A4F-B87C-CC77399250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7973B0-705F-4133-9592-B11C703C0B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2880" y="285050"/>
            <a:ext cx="989602" cy="19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all technolo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A9964D1-DA3F-4B4E-A6A0-2FEA86B25A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9EA8662C-6892-47B3-9436-CEA50CC82914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036B9-9F47-4D50-94AF-0AA6B55D89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437"/>
          <a:stretch/>
        </p:blipFill>
        <p:spPr>
          <a:xfrm>
            <a:off x="3711460" y="268941"/>
            <a:ext cx="2851265" cy="2031590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6EF20E2-3ED4-4560-B54C-E7CCB24DD89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www.tbdigitaladherence.org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6AC46-2337-4A15-B937-5A14635436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r="10679"/>
          <a:stretch/>
        </p:blipFill>
        <p:spPr>
          <a:xfrm>
            <a:off x="6562725" y="268941"/>
            <a:ext cx="2851265" cy="2031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6598A-FC55-49E2-BCB4-8BF3B050F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2479"/>
          <a:stretch/>
        </p:blipFill>
        <p:spPr>
          <a:xfrm>
            <a:off x="9340735" y="268941"/>
            <a:ext cx="2851265" cy="2031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AA91A-1BAE-491E-81E9-B8088C19EF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3625"/>
          <a:stretch/>
        </p:blipFill>
        <p:spPr>
          <a:xfrm>
            <a:off x="896823" y="268941"/>
            <a:ext cx="2851265" cy="203159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DDCEE5B-2586-4ECC-B2EF-CF273C0F4F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5575" y="3643070"/>
            <a:ext cx="6800850" cy="914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1"/>
            </a:lvl1pPr>
          </a:lstStyle>
          <a:p>
            <a:pPr lvl="0"/>
            <a:r>
              <a:rPr lang="en-US" dirty="0"/>
              <a:t>Resources were adapted from the ASCENT project resources collection.</a:t>
            </a:r>
          </a:p>
        </p:txBody>
      </p:sp>
    </p:spTree>
    <p:extLst>
      <p:ext uri="{BB962C8B-B14F-4D97-AF65-F5344CB8AC3E}">
        <p14:creationId xmlns:p14="http://schemas.microsoft.com/office/powerpoint/2010/main" val="6661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22">
            <a:extLst>
              <a:ext uri="{FF2B5EF4-FFF2-40B4-BE49-F238E27FC236}">
                <a16:creationId xmlns:a16="http://schemas.microsoft.com/office/drawing/2014/main" id="{A043EF1F-E5F3-4EB1-9877-71AE764C711C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2C2E6-9BCB-4FBF-8E9F-73BDEAA00AE8}"/>
              </a:ext>
            </a:extLst>
          </p:cNvPr>
          <p:cNvSpPr txBox="1"/>
          <p:nvPr userDrawn="1"/>
        </p:nvSpPr>
        <p:spPr>
          <a:xfrm>
            <a:off x="2619555" y="1811546"/>
            <a:ext cx="695289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b="1" dirty="0">
                <a:latin typeface="Footlight MT Light" panose="0204060206030A020304" pitchFamily="18" charset="0"/>
              </a:rPr>
              <a:t>THANK YOU!</a:t>
            </a:r>
            <a:endParaRPr lang="en-GB" sz="8000" b="1" dirty="0">
              <a:latin typeface="Footlight MT Light" panose="0204060206030A020304" pitchFamily="18" charset="0"/>
            </a:endParaRPr>
          </a:p>
        </p:txBody>
      </p:sp>
      <p:pic>
        <p:nvPicPr>
          <p:cNvPr id="7" name="Picture 6" descr="High Five Bee">
            <a:extLst>
              <a:ext uri="{FF2B5EF4-FFF2-40B4-BE49-F238E27FC236}">
                <a16:creationId xmlns:a16="http://schemas.microsoft.com/office/drawing/2014/main" id="{0DB73E71-D10C-4F14-8731-DA6F0E58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39" y="3230506"/>
            <a:ext cx="1927122" cy="192712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8B458-9201-41F0-A42A-D2C922033E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5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ATS_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CDF775-78EE-4953-93AB-1B4257856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Rechthoek 22">
            <a:extLst>
              <a:ext uri="{FF2B5EF4-FFF2-40B4-BE49-F238E27FC236}">
                <a16:creationId xmlns:a16="http://schemas.microsoft.com/office/drawing/2014/main" id="{0B343DB1-45B4-4B68-B095-58BF2CBC8519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8F181C-D628-414C-B807-7B015689E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437"/>
          <a:stretch/>
        </p:blipFill>
        <p:spPr>
          <a:xfrm>
            <a:off x="3711460" y="268941"/>
            <a:ext cx="2851265" cy="20315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C1BE5C-E4C1-47E3-B8AB-D8BAEC88E7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ABEDD-FBF5-439F-91E4-185A889C38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r="10679"/>
          <a:stretch/>
        </p:blipFill>
        <p:spPr>
          <a:xfrm>
            <a:off x="6562725" y="268941"/>
            <a:ext cx="2851265" cy="2031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C07EE-8C4A-4825-BC81-1041758ADD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2479"/>
          <a:stretch/>
        </p:blipFill>
        <p:spPr>
          <a:xfrm>
            <a:off x="9340735" y="268941"/>
            <a:ext cx="2851265" cy="2031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A4292-155F-4FD2-B522-55645B29E2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3625"/>
          <a:stretch/>
        </p:blipFill>
        <p:spPr>
          <a:xfrm>
            <a:off x="896823" y="268941"/>
            <a:ext cx="2851265" cy="20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1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357" y="685800"/>
            <a:ext cx="9708444" cy="582084"/>
          </a:xfrm>
          <a:ln>
            <a:noFill/>
          </a:ln>
        </p:spPr>
        <p:txBody>
          <a:bodyPr/>
          <a:lstStyle>
            <a:lvl1pPr>
              <a:defRPr>
                <a:ln w="6350"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357" y="1600200"/>
            <a:ext cx="9708444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3740FD8B-0B8E-4340-8B62-32DE97FB5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12" name="Rechthoek 22">
            <a:extLst>
              <a:ext uri="{FF2B5EF4-FFF2-40B4-BE49-F238E27FC236}">
                <a16:creationId xmlns:a16="http://schemas.microsoft.com/office/drawing/2014/main" id="{A460D169-798B-4A2E-B1AC-7A6BC120CFFA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69197-D697-4C71-B02D-9316F13970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5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281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487940"/>
            <a:ext cx="4443984" cy="502225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64135"/>
            <a:ext cx="4443984" cy="3767939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2"/>
                </a:solidFill>
              </a:defRPr>
            </a:lvl1pPr>
            <a:lvl2pPr>
              <a:defRPr sz="1800" baseline="0">
                <a:solidFill>
                  <a:schemeClr val="tx2"/>
                </a:solidFill>
              </a:defRPr>
            </a:lvl2pPr>
            <a:lvl3pPr>
              <a:defRPr sz="1600" baseline="0">
                <a:solidFill>
                  <a:schemeClr val="tx2"/>
                </a:solidFill>
              </a:defRPr>
            </a:lvl3pPr>
            <a:lvl4pPr>
              <a:defRPr sz="14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5" y="1487940"/>
            <a:ext cx="4443984" cy="502225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5" y="2164135"/>
            <a:ext cx="4443984" cy="3767939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2"/>
                </a:solidFill>
              </a:defRPr>
            </a:lvl1pPr>
            <a:lvl2pPr>
              <a:defRPr sz="1800" baseline="0">
                <a:solidFill>
                  <a:schemeClr val="tx2"/>
                </a:solidFill>
              </a:defRPr>
            </a:lvl2pPr>
            <a:lvl3pPr>
              <a:defRPr sz="1600" baseline="0">
                <a:solidFill>
                  <a:schemeClr val="tx2"/>
                </a:solidFill>
              </a:defRPr>
            </a:lvl3pPr>
            <a:lvl4pPr>
              <a:defRPr sz="14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182B0237-A6A5-47E1-8C9D-68FAAED3D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8" name="Rechthoek 22">
            <a:extLst>
              <a:ext uri="{FF2B5EF4-FFF2-40B4-BE49-F238E27FC236}">
                <a16:creationId xmlns:a16="http://schemas.microsoft.com/office/drawing/2014/main" id="{E2850824-79EE-4913-915D-CC0001BA6B68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0906BC-00B5-4A1F-8B4D-3C4427DC99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2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EDD0B039-FD6F-492A-9E60-2B6AB2236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4" name="Rechthoek 22">
            <a:extLst>
              <a:ext uri="{FF2B5EF4-FFF2-40B4-BE49-F238E27FC236}">
                <a16:creationId xmlns:a16="http://schemas.microsoft.com/office/drawing/2014/main" id="{7163F180-022C-4A21-B1C0-701570CD128B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8A89E-088D-405D-8F24-D04E57215E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3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9A3B7275-D947-44D3-A550-950E40DC8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3" name="Rechthoek 22">
            <a:extLst>
              <a:ext uri="{FF2B5EF4-FFF2-40B4-BE49-F238E27FC236}">
                <a16:creationId xmlns:a16="http://schemas.microsoft.com/office/drawing/2014/main" id="{0F58B602-6387-4A90-8670-517B6BBDF3D1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5BDF65-491F-4D22-9993-2D1029890B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8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pill box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E80D1-A505-452F-8038-36D7D589C3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434D9-2667-47D2-ADD1-395933426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3698" y="11359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574BA4-1D2F-4C70-8016-83AE10225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3698" y="28279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hthoek 22">
            <a:extLst>
              <a:ext uri="{FF2B5EF4-FFF2-40B4-BE49-F238E27FC236}">
                <a16:creationId xmlns:a16="http://schemas.microsoft.com/office/drawing/2014/main" id="{B10D1B05-9A53-43C5-B009-C11830E1F0D9}"/>
              </a:ext>
            </a:extLst>
          </p:cNvPr>
          <p:cNvSpPr/>
          <p:nvPr userDrawn="1"/>
        </p:nvSpPr>
        <p:spPr>
          <a:xfrm>
            <a:off x="152400" y="15240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D99C3-0DEA-45A9-B333-D2B788718E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706772"/>
            <a:ext cx="5506911" cy="55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pill box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71728E-4EE4-44D1-8A21-403F830B1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4BD68EC0-C25E-475F-89B7-BF7527336339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3298D-7FEC-4594-9034-FBFC45A04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854" y="259001"/>
            <a:ext cx="2559893" cy="2031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C1397-1605-48B4-8887-8A6BD7BB1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437"/>
          <a:stretch/>
        </p:blipFill>
        <p:spPr>
          <a:xfrm>
            <a:off x="0" y="259000"/>
            <a:ext cx="2851265" cy="203159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35644A3-8E2C-40D6-80F6-92183D9F0B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3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herence platform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BE08BF-10A5-40F7-B9F8-08CCD774AC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F7BA4F8-1373-4465-8728-D9AD9E008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hthoek 22">
            <a:extLst>
              <a:ext uri="{FF2B5EF4-FFF2-40B4-BE49-F238E27FC236}">
                <a16:creationId xmlns:a16="http://schemas.microsoft.com/office/drawing/2014/main" id="{CF021604-8F76-473E-86C6-32E96DABE992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1C916-DF56-4C9C-A6D0-95A1F1B27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-3393" r="546" b="3393"/>
          <a:stretch/>
        </p:blipFill>
        <p:spPr>
          <a:xfrm>
            <a:off x="0" y="732317"/>
            <a:ext cx="6471298" cy="410644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25EE3A-7FB7-45E3-AA7F-BB4B2703F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306360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1733" y="685800"/>
            <a:ext cx="9381067" cy="582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1422" y="1789854"/>
            <a:ext cx="9471377" cy="407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hthoek 22">
            <a:extLst>
              <a:ext uri="{FF2B5EF4-FFF2-40B4-BE49-F238E27FC236}">
                <a16:creationId xmlns:a16="http://schemas.microsoft.com/office/drawing/2014/main" id="{85CE247E-EFA4-4F92-98C9-D6950E1F2F1F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0B76C0-7F70-46CD-93E6-47D681A0F93E}"/>
              </a:ext>
            </a:extLst>
          </p:cNvPr>
          <p:cNvGrpSpPr/>
          <p:nvPr userDrawn="1"/>
        </p:nvGrpSpPr>
        <p:grpSpPr>
          <a:xfrm>
            <a:off x="0" y="5618480"/>
            <a:ext cx="12192000" cy="1176670"/>
            <a:chOff x="0" y="5681330"/>
            <a:chExt cx="12192000" cy="117667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08FF0F-D3FA-4D70-85CB-962CE60179E9}"/>
                </a:ext>
              </a:extLst>
            </p:cNvPr>
            <p:cNvSpPr/>
            <p:nvPr userDrawn="1"/>
          </p:nvSpPr>
          <p:spPr>
            <a:xfrm>
              <a:off x="0" y="6172200"/>
              <a:ext cx="1219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Tijdelijke aanduiding voor inhoud 7">
              <a:extLst>
                <a:ext uri="{FF2B5EF4-FFF2-40B4-BE49-F238E27FC236}">
                  <a16:creationId xmlns:a16="http://schemas.microsoft.com/office/drawing/2014/main" id="{1EBCE216-DA3B-4D6D-88AF-46FAA4CB4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357" y="5681330"/>
              <a:ext cx="1243100" cy="973795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FAEE9-7288-4B1F-A706-D044B9824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170876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70" r:id="rId16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ln w="6350">
            <a:noFill/>
          </a:ln>
          <a:solidFill>
            <a:schemeClr val="tx1"/>
          </a:solidFill>
          <a:latin typeface="Syntax LT Std" panose="020D0502030503020204" pitchFamily="34" charset="0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2400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7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2F2A-05D1-455B-BBD8-4DE73D334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Smart Pill Box Design Workshop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BD10F-1C21-4A01-B420-45AD0A5CB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A workshop to design the Smart Pill Box to suit the context.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F201584-86C2-4398-B047-E357F2A1AAC4}"/>
              </a:ext>
            </a:extLst>
          </p:cNvPr>
          <p:cNvSpPr txBox="1">
            <a:spLocks/>
          </p:cNvSpPr>
          <p:nvPr/>
        </p:nvSpPr>
        <p:spPr>
          <a:xfrm>
            <a:off x="3709223" y="6398195"/>
            <a:ext cx="5078354" cy="612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5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35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151997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5D0C-D851-4C65-BAD3-452CFA7A2F5D}"/>
              </a:ext>
            </a:extLst>
          </p:cNvPr>
          <p:cNvSpPr txBox="1">
            <a:spLocks/>
          </p:cNvSpPr>
          <p:nvPr/>
        </p:nvSpPr>
        <p:spPr>
          <a:xfrm>
            <a:off x="1371600" y="685801"/>
            <a:ext cx="9601200" cy="599017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ln w="6350">
                  <a:noFill/>
                </a:ln>
                <a:solidFill>
                  <a:schemeClr val="tx1"/>
                </a:solidFill>
                <a:latin typeface="Syntax LT Std" panose="020D05020305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User Design Workshop – </a:t>
            </a:r>
            <a:r>
              <a:rPr lang="en-US" b="1" dirty="0"/>
              <a:t>Smart Pill </a:t>
            </a:r>
            <a:r>
              <a:rPr lang="en-US" sz="3600" b="1" dirty="0"/>
              <a:t>Box Design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C7B67-E0EF-4954-9AFC-91B365E111B2}"/>
              </a:ext>
            </a:extLst>
          </p:cNvPr>
          <p:cNvSpPr txBox="1">
            <a:spLocks/>
          </p:cNvSpPr>
          <p:nvPr/>
        </p:nvSpPr>
        <p:spPr>
          <a:xfrm>
            <a:off x="661183" y="1608668"/>
            <a:ext cx="5434818" cy="5082418"/>
          </a:xfrm>
          <a:prstGeom prst="rect">
            <a:avLst/>
          </a:prstGeom>
        </p:spPr>
        <p:txBody>
          <a:bodyPr>
            <a:normAutofit/>
          </a:bodyPr>
          <a:lstStyle>
            <a:lvl1pPr marL="288036" indent="-288036" algn="l" defTabSz="685800" rtl="0" eaLnBrk="1" latinLnBrk="0" hangingPunct="1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24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1pPr>
            <a:lvl2pPr marL="6858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2pPr>
            <a:lvl3pPr marL="10287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3pPr>
            <a:lvl4pPr marL="13716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5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4pPr>
            <a:lvl5pPr marL="17145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35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5pPr>
            <a:lvl6pPr marL="20574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0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61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Franklin Gothic Book" panose="020B0503020102020204" pitchFamily="34" charset="0"/>
              <a:buAutoNum type="arabicPeriod"/>
            </a:pPr>
            <a:r>
              <a:rPr lang="en-US" sz="1800" b="1" dirty="0"/>
              <a:t>Size</a:t>
            </a:r>
          </a:p>
          <a:p>
            <a:pPr>
              <a:buFontTx/>
              <a:buChar char="-"/>
            </a:pPr>
            <a:r>
              <a:rPr lang="en-US" sz="1800" dirty="0"/>
              <a:t>Size of the box</a:t>
            </a:r>
          </a:p>
          <a:p>
            <a:pPr>
              <a:buFontTx/>
              <a:buChar char="-"/>
            </a:pPr>
            <a:r>
              <a:rPr lang="en-US" sz="1800" dirty="0"/>
              <a:t>Different size for DS-TB and DR-TB?</a:t>
            </a:r>
          </a:p>
          <a:p>
            <a:pPr marL="342900" indent="-342900">
              <a:buFont typeface="Franklin Gothic Book" panose="020B0503020102020204" pitchFamily="34" charset="0"/>
              <a:buAutoNum type="alphaUcPeriod"/>
            </a:pPr>
            <a:endParaRPr lang="en-US" sz="18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sz="1800" b="1" dirty="0"/>
              <a:t>2. Material</a:t>
            </a:r>
          </a:p>
          <a:p>
            <a:pPr>
              <a:buFontTx/>
              <a:buChar char="-"/>
            </a:pPr>
            <a:r>
              <a:rPr lang="en-US" sz="1800" dirty="0"/>
              <a:t>Cardboard</a:t>
            </a:r>
          </a:p>
          <a:p>
            <a:pPr>
              <a:buFontTx/>
              <a:buChar char="-"/>
            </a:pPr>
            <a:r>
              <a:rPr lang="en-US" sz="1800" dirty="0"/>
              <a:t>Plastic</a:t>
            </a:r>
          </a:p>
          <a:p>
            <a:pPr>
              <a:buFontTx/>
              <a:buChar char="-"/>
            </a:pPr>
            <a:r>
              <a:rPr lang="en-US" sz="1800" dirty="0"/>
              <a:t>Corrugated plastic</a:t>
            </a:r>
          </a:p>
          <a:p>
            <a:pPr>
              <a:buFontTx/>
              <a:buChar char="-"/>
            </a:pPr>
            <a:endParaRPr lang="en-US" sz="18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sz="1800" b="1" dirty="0"/>
              <a:t>3. Compartments / dividers </a:t>
            </a:r>
          </a:p>
          <a:p>
            <a:pPr>
              <a:buFontTx/>
              <a:buChar char="-"/>
            </a:pPr>
            <a:r>
              <a:rPr lang="en-US" sz="1800" dirty="0"/>
              <a:t>If yes, compartment per day or per drug?</a:t>
            </a:r>
          </a:p>
          <a:p>
            <a:pPr>
              <a:buFontTx/>
              <a:buChar char="-"/>
            </a:pPr>
            <a:r>
              <a:rPr lang="en-US" sz="1800" dirty="0"/>
              <a:t>Different setup for DS/DR TB?</a:t>
            </a:r>
          </a:p>
          <a:p>
            <a:pPr>
              <a:buFontTx/>
              <a:buChar char="-"/>
            </a:pP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0DBCCC-6522-4951-B1A9-D7D0DDE518F1}"/>
              </a:ext>
            </a:extLst>
          </p:cNvPr>
          <p:cNvSpPr txBox="1">
            <a:spLocks/>
          </p:cNvSpPr>
          <p:nvPr/>
        </p:nvSpPr>
        <p:spPr>
          <a:xfrm>
            <a:off x="6757182" y="1601774"/>
            <a:ext cx="5434818" cy="508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8036" indent="-288036" algn="l" defTabSz="685800" rtl="0" eaLnBrk="1" latinLnBrk="0" hangingPunct="1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24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1pPr>
            <a:lvl2pPr marL="6858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2pPr>
            <a:lvl3pPr marL="10287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3pPr>
            <a:lvl4pPr marL="13716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5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4pPr>
            <a:lvl5pPr marL="17145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35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5pPr>
            <a:lvl6pPr marL="20574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0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61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4. Information</a:t>
            </a:r>
          </a:p>
          <a:p>
            <a:pPr>
              <a:buFontTx/>
              <a:buChar char="-"/>
            </a:pPr>
            <a:r>
              <a:rPr lang="en-US" sz="1800" dirty="0"/>
              <a:t>Inside and/or outside</a:t>
            </a:r>
          </a:p>
          <a:p>
            <a:pPr>
              <a:buFontTx/>
              <a:buChar char="-"/>
            </a:pPr>
            <a:r>
              <a:rPr lang="en-US" sz="1800" dirty="0"/>
              <a:t>Dosing instructions</a:t>
            </a:r>
          </a:p>
          <a:p>
            <a:pPr>
              <a:buFontTx/>
              <a:buChar char="-"/>
            </a:pPr>
            <a:r>
              <a:rPr lang="en-US" sz="1800" dirty="0"/>
              <a:t>Pictures/icons</a:t>
            </a:r>
          </a:p>
          <a:p>
            <a:pPr>
              <a:buFontTx/>
              <a:buChar char="-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564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DCB79B-74A3-4698-858F-41619E169F28}"/>
              </a:ext>
            </a:extLst>
          </p:cNvPr>
          <p:cNvSpPr txBox="1">
            <a:spLocks/>
          </p:cNvSpPr>
          <p:nvPr/>
        </p:nvSpPr>
        <p:spPr>
          <a:xfrm>
            <a:off x="1371600" y="685801"/>
            <a:ext cx="9601200" cy="59901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Syntax LT Std" panose="020D05020305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ntax LT Std" panose="020D0502030503020204" pitchFamily="34" charset="0"/>
                <a:ea typeface="+mj-ea"/>
                <a:cs typeface="+mj-cs"/>
              </a:rPr>
              <a:t>Consolidation of Findings: </a:t>
            </a:r>
            <a:r>
              <a:rPr lang="en-US" b="1" dirty="0"/>
              <a:t>Smart Pill Box Design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ntax LT Std" panose="020D050203050302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BC3877A9-A675-40C5-B408-B2D49D34E3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091447"/>
              </p:ext>
            </p:extLst>
          </p:nvPr>
        </p:nvGraphicFramePr>
        <p:xfrm>
          <a:off x="344558" y="1415449"/>
          <a:ext cx="10059831" cy="4337460"/>
        </p:xfrm>
        <a:graphic>
          <a:graphicData uri="http://schemas.openxmlformats.org/drawingml/2006/table">
            <a:tbl>
              <a:tblPr firstRow="1" bandRow="1"/>
              <a:tblGrid>
                <a:gridCol w="2300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87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Comments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67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Size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-</a:t>
                      </a:r>
                    </a:p>
                    <a:p>
                      <a:r>
                        <a:rPr lang="en-US" sz="1800" dirty="0"/>
                        <a:t>-</a:t>
                      </a:r>
                    </a:p>
                    <a:p>
                      <a:r>
                        <a:rPr lang="en-US" sz="18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53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Materials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aseline="0" dirty="0"/>
                        <a:t>-</a:t>
                      </a:r>
                    </a:p>
                    <a:p>
                      <a:r>
                        <a:rPr lang="en-US" sz="1800" baseline="0" dirty="0"/>
                        <a:t>-</a:t>
                      </a:r>
                    </a:p>
                    <a:p>
                      <a:r>
                        <a:rPr lang="en-US" sz="1800" baseline="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53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Compartments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-</a:t>
                      </a:r>
                    </a:p>
                    <a:p>
                      <a:r>
                        <a:rPr lang="en-US" sz="1800" dirty="0"/>
                        <a:t>-</a:t>
                      </a:r>
                    </a:p>
                    <a:p>
                      <a:r>
                        <a:rPr lang="en-US" sz="18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7118">
                <a:tc>
                  <a:txBody>
                    <a:bodyPr/>
                    <a:lstStyle/>
                    <a:p>
                      <a:r>
                        <a:rPr lang="en-US" sz="1800" b="0" dirty="0"/>
                        <a:t>Information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-</a:t>
                      </a:r>
                    </a:p>
                    <a:p>
                      <a:r>
                        <a:rPr lang="en-US" sz="1800" dirty="0"/>
                        <a:t>-</a:t>
                      </a:r>
                    </a:p>
                    <a:p>
                      <a:r>
                        <a:rPr lang="en-US" sz="18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98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822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sitting, white, car&#10;&#10;Description automatically generated">
            <a:extLst>
              <a:ext uri="{FF2B5EF4-FFF2-40B4-BE49-F238E27FC236}">
                <a16:creationId xmlns:a16="http://schemas.microsoft.com/office/drawing/2014/main" id="{DA8F6553-A383-4B9E-BAD0-BD73A3F4F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59160"/>
            <a:ext cx="4606718" cy="4141440"/>
          </a:xfrm>
          <a:prstGeom prst="rect">
            <a:avLst/>
          </a:prstGeom>
        </p:spPr>
      </p:pic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03B7F7CC-B8BF-41FE-A190-2839DA717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59160"/>
            <a:ext cx="4956810" cy="48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1552"/>
      </p:ext>
    </p:extLst>
  </p:cSld>
  <p:clrMapOvr>
    <a:masterClrMapping/>
  </p:clrMapOvr>
</p:sld>
</file>

<file path=ppt/theme/theme1.xml><?xml version="1.0" encoding="utf-8"?>
<a:theme xmlns:a="http://schemas.openxmlformats.org/drawingml/2006/main" name="Digital Health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E84887899BD64FAEF7C78F549F8333" ma:contentTypeVersion="15" ma:contentTypeDescription="Create a new document." ma:contentTypeScope="" ma:versionID="0eee8668f9304d12106e6a8176850521">
  <xsd:schema xmlns:xsd="http://www.w3.org/2001/XMLSchema" xmlns:xs="http://www.w3.org/2001/XMLSchema" xmlns:p="http://schemas.microsoft.com/office/2006/metadata/properties" xmlns:ns1="http://schemas.microsoft.com/sharepoint/v3" xmlns:ns2="bdadd3a1-f458-40b1-a192-a31fb55bffe5" xmlns:ns3="31bf781a-28bb-4357-9f8a-3eff4f629246" targetNamespace="http://schemas.microsoft.com/office/2006/metadata/properties" ma:root="true" ma:fieldsID="f818d62b8494e345f58bc13d60f8c5e4" ns1:_="" ns2:_="" ns3:_="">
    <xsd:import namespace="http://schemas.microsoft.com/sharepoint/v3"/>
    <xsd:import namespace="bdadd3a1-f458-40b1-a192-a31fb55bffe5"/>
    <xsd:import namespace="31bf781a-28bb-4357-9f8a-3eff4f6292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dd3a1-f458-40b1-a192-a31fb55bff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f781a-28bb-4357-9f8a-3eff4f6292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E37514-2680-474D-A691-2D4C43236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dadd3a1-f458-40b1-a192-a31fb55bffe5"/>
    <ds:schemaRef ds:uri="31bf781a-28bb-4357-9f8a-3eff4f6292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6FB165-3A18-4F7C-BFFE-CD7F441CBFA2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bdadd3a1-f458-40b1-a192-a31fb55bffe5"/>
    <ds:schemaRef ds:uri="http://schemas.openxmlformats.org/package/2006/metadata/core-properties"/>
    <ds:schemaRef ds:uri="http://schemas.microsoft.com/office/infopath/2007/PartnerControls"/>
    <ds:schemaRef ds:uri="31bf781a-28bb-4357-9f8a-3eff4f629246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3CD07A2-11D9-4988-8D07-743714F6D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6489</TotalTime>
  <Words>113</Words>
  <Application>Microsoft Office PowerPoint</Application>
  <PresentationFormat>Widescreen</PresentationFormat>
  <Paragraphs>38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Footlight MT Light</vt:lpstr>
      <vt:lpstr>Franklin Gothic Book</vt:lpstr>
      <vt:lpstr>Syntax LT Std</vt:lpstr>
      <vt:lpstr>Digital Health</vt:lpstr>
      <vt:lpstr>Smart Pill Box Design Workshop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Kristian van Kalmthout</dc:creator>
  <cp:lastModifiedBy>Inez de Kruijf - Carter</cp:lastModifiedBy>
  <cp:revision>112</cp:revision>
  <cp:lastPrinted>2021-01-28T09:00:52Z</cp:lastPrinted>
  <dcterms:created xsi:type="dcterms:W3CDTF">2019-10-25T15:28:28Z</dcterms:created>
  <dcterms:modified xsi:type="dcterms:W3CDTF">2022-01-13T10:21:04Z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0x01010008E84887899BD64FAEF7C78F549F8333</vt:lpwstr>
  </property>
</Properties>
</file>